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438D-30B5-45D2-8D01-33376C69D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B86E7-AA22-48DA-8F75-336D365BB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7402A-5D9C-4911-ADCF-82DEBFCD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51B8-D258-404B-97D1-155B4B6E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C1CB4-F800-475B-84B4-E8D48E0B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7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F0209-74B4-4097-9AE0-9ED6724C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ABFA6-FEE2-4E04-A10B-B1357387D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F3F84-188D-4F78-90BD-DCB13057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70B5B-7778-4877-A2B8-BD509E8E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769BD-98D6-4B3D-8FF9-C13816C6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C08B5-8EA5-44AE-AFDE-E4D81B0C4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009D8-0371-4BC1-BD3A-C3C8AFE69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9C7FB-C683-416D-8891-4797E527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2713-8D38-4DF7-A617-AF07CAE0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54EF2-6BA3-4654-B57B-4606E40B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0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AD3B-E846-4BB0-B485-8202341B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3BCB3-F6C6-41BC-90EE-B40296B7D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BF59C-028B-4846-90AB-C6F398CF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E0713-2451-4980-8FE4-6E710D81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C81E1-BF95-4D0C-ACE2-5FD2326F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E12C-DB49-4D4C-B58B-28E1C199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CE3DC-0ABF-4B50-A2AC-3C747C5FD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0D003-A4BB-47FC-81D3-E3207B21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70EF0-9B02-4E21-9F9F-AD64CAFB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63BB9-0D1C-477E-AE17-F26B5EF2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0C5E-15BF-4784-A181-734D9A19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E7874-F386-4327-B133-16E19473F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98E56-4C38-454F-8D21-50D16399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607A6-A172-408C-8C70-D4AC3299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02615-A07E-41B3-9E04-61B3C1BE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441FC-BDDA-430A-9B89-8EDDDF29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F719-F639-4D97-B2A2-AC067AD0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211E7-166F-4CB9-BDAE-921506AAF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978FA-38FD-41BD-97CC-2965A5CE5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5F3BA-B27F-46AD-9833-A518DC385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10711-20A0-4981-9546-3321219A79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9D105-1169-4080-AE40-704852B3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AC777-2A41-4229-ADEF-F168912D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2F98F-F3BC-47CB-8BAB-D840D9F4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2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2D8B-5DF6-4785-B9A0-C149FA76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11BB3-7ACF-4A86-A64C-8A208B49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F8518-9749-4BC0-9FE7-D63786AD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C0FAC-4786-49A7-B453-8F2CB3EFA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3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A08EE-E4D4-4857-A521-6AD0CA5D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CA8BB-0035-430F-9742-4A4E5AF6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68359-3134-4104-B5A0-83C92702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6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17DF-25A4-4333-891A-7A4EB054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DAA6C-7D4A-473C-B7C1-DD428DEC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25E12-D523-4D4A-A1AE-EBAC82348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C40D4-29DA-49E9-84EB-B1DF1F17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8210C-BDD7-4F9E-8034-6B7DA306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48F12-59CC-41C3-A79F-1499F773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F614-2831-4B78-9022-826B1B46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DCF487-BC02-4489-A1EF-C606B7A11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7D1B8-70EB-49B2-9510-8429FB306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6D267-9F17-4C74-8CAA-E0A0CD68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A034B-BA78-4CC4-859E-8B5B4AFE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707F-2855-403E-8B02-D452F2C3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3A3D1-D6D2-4FB1-B6B3-12B3A443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FF4FC-6D3B-4887-AE08-A1382B1C5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04574-E689-4D56-8863-24E645837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E88F0-5DE8-4397-BA9C-7F63AB88D18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3B7C-82DF-4DAC-9983-AD36F1EEB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1E6B3-C35F-4767-BE73-E7E83A701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FD2BB-952D-48B0-BAE7-7B21670B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rvinerotary.org/passport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iloyal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rvinerotary.org/passport/" TargetMode="Externa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ay@iLoyal.com" TargetMode="External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vinerotary.org/passport/" TargetMode="Externa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rvinerotary.com/passport/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rvinerotary.org/passport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napoint.minutemanpress.com/" TargetMode="External"/><Relationship Id="rId3" Type="http://schemas.openxmlformats.org/officeDocument/2006/relationships/image" Target="../media/image20.emf"/><Relationship Id="rId7" Type="http://schemas.openxmlformats.org/officeDocument/2006/relationships/image" Target="../media/image21.png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iloyal.com/" TargetMode="External"/><Relationship Id="rId4" Type="http://schemas.openxmlformats.org/officeDocument/2006/relationships/hyperlink" Target="https://irvinerotary.org/passport/" TargetMode="Externa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rvinerotary.org/passpor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vinerotary.org/passport/" TargetMode="External"/><Relationship Id="rId5" Type="http://schemas.openxmlformats.org/officeDocument/2006/relationships/hyperlink" Target="https://portal.clubrunner.ca/6556/sitepage/quotes-of-the-week" TargetMode="External"/><Relationship Id="rId4" Type="http://schemas.openxmlformats.org/officeDocument/2006/relationships/hyperlink" Target="https://www.kernersvillerotary.org/100RotaryQuotes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rvinerotary.org/passpor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rvinerotary.org/passport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rvinerotary.org/passport/" TargetMode="Externa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rvinerotary.org/passport/" TargetMode="Externa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rvinerotary.org/passport/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y.rotary.org/en/document/rotary-direct-rotarys-recurring-giving-program-form" TargetMode="External"/><Relationship Id="rId3" Type="http://schemas.openxmlformats.org/officeDocument/2006/relationships/hyperlink" Target="https://my.rotary.org/en/financial-reports" TargetMode="External"/><Relationship Id="rId7" Type="http://schemas.openxmlformats.org/officeDocument/2006/relationships/hyperlink" Target="https://my.rotary.org/en/document/paul-harris-society-brochure-international" TargetMode="External"/><Relationship Id="rId2" Type="http://schemas.openxmlformats.org/officeDocument/2006/relationships/hyperlink" Target="https://irvinerotary.com/passpor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y.rotary.org/en/document/paul-harris-society-brochure-north-america" TargetMode="External"/><Relationship Id="rId11" Type="http://schemas.openxmlformats.org/officeDocument/2006/relationships/hyperlink" Target="https://irvinerotary.org/passport/" TargetMode="External"/><Relationship Id="rId5" Type="http://schemas.openxmlformats.org/officeDocument/2006/relationships/hyperlink" Target="https://rotary.planmygift.org/documents/r/rotary-international-foundation/pdf-legacy-brochure.pdf" TargetMode="External"/><Relationship Id="rId10" Type="http://schemas.openxmlformats.org/officeDocument/2006/relationships/image" Target="../media/image14.emf"/><Relationship Id="rId4" Type="http://schemas.openxmlformats.org/officeDocument/2006/relationships/hyperlink" Target="https://www.endpolio.org/resource-center" TargetMode="External"/><Relationship Id="rId9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00E0A-7153-42C9-A592-67FF27EBF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125" y="3011117"/>
            <a:ext cx="7963344" cy="1355750"/>
          </a:xfrm>
        </p:spPr>
        <p:txBody>
          <a:bodyPr anchor="ctr">
            <a:noAutofit/>
          </a:bodyPr>
          <a:lstStyle/>
          <a:p>
            <a:pPr algn="l"/>
            <a:r>
              <a:rPr lang="en-US" sz="4000" b="1" dirty="0">
                <a:solidFill>
                  <a:srgbClr val="FFC000"/>
                </a:solidFill>
                <a:latin typeface="Arial Black" panose="020B0A04020102020204" pitchFamily="34" charset="0"/>
              </a:rPr>
              <a:t>The New Rotarian Passport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B7B6D-6FF2-4C90-91CC-E84E62771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126" y="3996629"/>
            <a:ext cx="7017926" cy="911117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Developed by The Rotary Club of Irvine, California</a:t>
            </a:r>
          </a:p>
          <a:p>
            <a:pPr algn="l"/>
            <a:r>
              <a:rPr lang="en-US" sz="2000" dirty="0"/>
              <a:t>Graphic design and layout by </a:t>
            </a:r>
          </a:p>
        </p:txBody>
      </p:sp>
      <p:sp>
        <p:nvSpPr>
          <p:cNvPr id="14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004D76B-5EA1-4C21-8C8E-86E8530E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568" y="1132514"/>
            <a:ext cx="2126094" cy="296797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Image result for iloyal logo">
            <a:hlinkClick r:id="rId4"/>
            <a:extLst>
              <a:ext uri="{FF2B5EF4-FFF2-40B4-BE49-F238E27FC236}">
                <a16:creationId xmlns:a16="http://schemas.microsoft.com/office/drawing/2014/main" id="{2E152B90-6BB7-45E6-BAE9-077F9E0D1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2" b="26233"/>
          <a:stretch/>
        </p:blipFill>
        <p:spPr bwMode="auto">
          <a:xfrm>
            <a:off x="4361810" y="4326489"/>
            <a:ext cx="1905000" cy="8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rId6"/>
            <a:extLst>
              <a:ext uri="{FF2B5EF4-FFF2-40B4-BE49-F238E27FC236}">
                <a16:creationId xmlns:a16="http://schemas.microsoft.com/office/drawing/2014/main" id="{EE690F7B-D027-4E87-83F4-8611C22417BD}"/>
              </a:ext>
            </a:extLst>
          </p:cNvPr>
          <p:cNvSpPr/>
          <p:nvPr/>
        </p:nvSpPr>
        <p:spPr>
          <a:xfrm flipV="1">
            <a:off x="6096" y="5169550"/>
            <a:ext cx="12192000" cy="166520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3B835-D076-4AA7-A9AB-38FA2320C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744" y="104654"/>
            <a:ext cx="2042725" cy="2856129"/>
          </a:xfrm>
          <a:prstGeom prst="rect">
            <a:avLst/>
          </a:prstGeom>
        </p:spPr>
      </p:pic>
      <p:sp>
        <p:nvSpPr>
          <p:cNvPr id="15" name="Rectangle 14">
            <a:hlinkClick r:id="rId2"/>
            <a:extLst>
              <a:ext uri="{FF2B5EF4-FFF2-40B4-BE49-F238E27FC236}">
                <a16:creationId xmlns:a16="http://schemas.microsoft.com/office/drawing/2014/main" id="{6D2C4D43-4887-4DFC-8536-F494D8A0D25B}"/>
              </a:ext>
            </a:extLst>
          </p:cNvPr>
          <p:cNvSpPr/>
          <p:nvPr/>
        </p:nvSpPr>
        <p:spPr>
          <a:xfrm>
            <a:off x="0" y="1"/>
            <a:ext cx="12192000" cy="332395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0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380333-AF3B-47CF-A801-19BC97FF5D81}"/>
              </a:ext>
            </a:extLst>
          </p:cNvPr>
          <p:cNvSpPr/>
          <p:nvPr/>
        </p:nvSpPr>
        <p:spPr>
          <a:xfrm>
            <a:off x="5746458" y="8389"/>
            <a:ext cx="643715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22F352-74AE-4615-9FD1-907E9C9328CD}"/>
              </a:ext>
            </a:extLst>
          </p:cNvPr>
          <p:cNvSpPr/>
          <p:nvPr/>
        </p:nvSpPr>
        <p:spPr>
          <a:xfrm>
            <a:off x="6026091" y="1093955"/>
            <a:ext cx="5888686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FB89D-BE14-4165-A650-F8C6526FC069}"/>
              </a:ext>
            </a:extLst>
          </p:cNvPr>
          <p:cNvSpPr txBox="1"/>
          <p:nvPr/>
        </p:nvSpPr>
        <p:spPr>
          <a:xfrm>
            <a:off x="237945" y="1193148"/>
            <a:ext cx="5296215" cy="541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Passport keeps Rotarians engaged with typical fellowship activities, involvement in project leadership, and a facilitates a complete understanding of the Rotary organization.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Members join to serve their community; retain new members and increase attendance by engaging them in project leadership right away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lists and backgrounds can be modified by choosing the Fully Custom option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District number is available for printing on customized Passports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45358-DDC1-44EA-93E7-AFEA54FA4988}"/>
              </a:ext>
            </a:extLst>
          </p:cNvPr>
          <p:cNvSpPr txBox="1"/>
          <p:nvPr/>
        </p:nvSpPr>
        <p:spPr>
          <a:xfrm>
            <a:off x="120501" y="343949"/>
            <a:ext cx="553673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FULL SCALE ENGAGEMENT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C6F24-5583-475E-A66E-06921E3E0DA5}"/>
              </a:ext>
            </a:extLst>
          </p:cNvPr>
          <p:cNvGrpSpPr/>
          <p:nvPr/>
        </p:nvGrpSpPr>
        <p:grpSpPr>
          <a:xfrm>
            <a:off x="6158634" y="1329344"/>
            <a:ext cx="5612800" cy="4093828"/>
            <a:chOff x="1433390" y="481527"/>
            <a:chExt cx="8016538" cy="57607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>
              <a:hlinkClick r:id="rId2"/>
              <a:extLst>
                <a:ext uri="{FF2B5EF4-FFF2-40B4-BE49-F238E27FC236}">
                  <a16:creationId xmlns:a16="http://schemas.microsoft.com/office/drawing/2014/main" id="{6B0390E2-EA6B-4503-B0C6-12E478A9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390" y="481527"/>
              <a:ext cx="4142293" cy="5760720"/>
            </a:xfrm>
            <a:prstGeom prst="rect">
              <a:avLst/>
            </a:prstGeom>
          </p:spPr>
        </p:pic>
        <p:pic>
          <p:nvPicPr>
            <p:cNvPr id="19" name="Picture 18">
              <a:hlinkClick r:id="rId2"/>
              <a:extLst>
                <a:ext uri="{FF2B5EF4-FFF2-40B4-BE49-F238E27FC236}">
                  <a16:creationId xmlns:a16="http://schemas.microsoft.com/office/drawing/2014/main" id="{29DB7131-0DCD-4026-A1B2-09A3C99B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7635" y="481527"/>
              <a:ext cx="4142293" cy="576072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5EF29C-E5E6-40B4-8840-03CCB3688EAC}"/>
              </a:ext>
            </a:extLst>
          </p:cNvPr>
          <p:cNvCxnSpPr/>
          <p:nvPr/>
        </p:nvCxnSpPr>
        <p:spPr>
          <a:xfrm>
            <a:off x="8957980" y="1329344"/>
            <a:ext cx="0" cy="40938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8D0AFD-5CBE-4668-BCC4-A9728AEC1E11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21" name="Rectangle 20">
            <a:hlinkClick r:id="rId5"/>
            <a:extLst>
              <a:ext uri="{FF2B5EF4-FFF2-40B4-BE49-F238E27FC236}">
                <a16:creationId xmlns:a16="http://schemas.microsoft.com/office/drawing/2014/main" id="{F75EB7F7-3813-458D-AD9B-B5E12BE5871F}"/>
              </a:ext>
            </a:extLst>
          </p:cNvPr>
          <p:cNvSpPr/>
          <p:nvPr/>
        </p:nvSpPr>
        <p:spPr>
          <a:xfrm flipV="1">
            <a:off x="8388" y="19610"/>
            <a:ext cx="12189708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8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DAD62-E8C0-4524-AA4E-809D91FFFC73}"/>
              </a:ext>
            </a:extLst>
          </p:cNvPr>
          <p:cNvSpPr txBox="1"/>
          <p:nvPr/>
        </p:nvSpPr>
        <p:spPr>
          <a:xfrm>
            <a:off x="6725174" y="1040786"/>
            <a:ext cx="5273881" cy="541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Passport encourages new members to invite guests and give feedback about their Rotary experience.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Engages with new Rotarians to prompt inclusion of your Rotary Club in professional networking conversations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iLoyal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has programmed an online Rotary member survey that is customizable and available for all clubs to assess perceptions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ray@iLoyal.com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to get your club set-up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‘notes’ pages provided to aid Rotarians with recall of their conversations and important thoughts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8479D-0E73-4D53-9E03-0E694900DAE3}"/>
              </a:ext>
            </a:extLst>
          </p:cNvPr>
          <p:cNvSpPr txBox="1"/>
          <p:nvPr/>
        </p:nvSpPr>
        <p:spPr>
          <a:xfrm>
            <a:off x="6554597" y="184558"/>
            <a:ext cx="553673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MEMBERSHIP GROWTH</a:t>
            </a:r>
            <a:endParaRPr lang="en-US" sz="3700" b="1" kern="1200" dirty="0">
              <a:solidFill>
                <a:schemeClr val="accent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3C45D8-3642-47E4-B599-655AC5D74A6B}"/>
              </a:ext>
            </a:extLst>
          </p:cNvPr>
          <p:cNvSpPr/>
          <p:nvPr/>
        </p:nvSpPr>
        <p:spPr>
          <a:xfrm>
            <a:off x="8388" y="8389"/>
            <a:ext cx="643715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FD693-0B56-40C5-B998-CACCDB8C3379}"/>
              </a:ext>
            </a:extLst>
          </p:cNvPr>
          <p:cNvSpPr/>
          <p:nvPr/>
        </p:nvSpPr>
        <p:spPr>
          <a:xfrm>
            <a:off x="288021" y="1093955"/>
            <a:ext cx="5888686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4ADB7D-E6D0-4BBE-B75E-779F2E52AA12}"/>
              </a:ext>
            </a:extLst>
          </p:cNvPr>
          <p:cNvGrpSpPr/>
          <p:nvPr/>
        </p:nvGrpSpPr>
        <p:grpSpPr>
          <a:xfrm>
            <a:off x="463791" y="1322159"/>
            <a:ext cx="5543124" cy="4146570"/>
            <a:chOff x="681505" y="1088188"/>
            <a:chExt cx="6662270" cy="47805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730C3E-65B6-41E3-B0A5-329C783E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505" y="1093955"/>
              <a:ext cx="3429900" cy="4774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E7E44B-0CBD-4D79-BBCD-2750901DC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3875" y="1088188"/>
              <a:ext cx="3429900" cy="4780567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44DCF1-6A74-4A8A-8E82-9A18BF13D6AE}"/>
              </a:ext>
            </a:extLst>
          </p:cNvPr>
          <p:cNvCxnSpPr>
            <a:cxnSpLocks/>
          </p:cNvCxnSpPr>
          <p:nvPr/>
        </p:nvCxnSpPr>
        <p:spPr>
          <a:xfrm>
            <a:off x="3169576" y="1322159"/>
            <a:ext cx="0" cy="41465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624E7F-C59B-4E78-A3D2-F050C16AF9BE}"/>
              </a:ext>
            </a:extLst>
          </p:cNvPr>
          <p:cNvSpPr txBox="1"/>
          <p:nvPr/>
        </p:nvSpPr>
        <p:spPr>
          <a:xfrm>
            <a:off x="3036808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4" name="Rectangle 13">
            <a:hlinkClick r:id="rId6"/>
            <a:extLst>
              <a:ext uri="{FF2B5EF4-FFF2-40B4-BE49-F238E27FC236}">
                <a16:creationId xmlns:a16="http://schemas.microsoft.com/office/drawing/2014/main" id="{4BBEA4C0-14ED-4E47-ACC1-B8AF4348C48D}"/>
              </a:ext>
            </a:extLst>
          </p:cNvPr>
          <p:cNvSpPr/>
          <p:nvPr/>
        </p:nvSpPr>
        <p:spPr>
          <a:xfrm flipV="1">
            <a:off x="0" y="19610"/>
            <a:ext cx="6445540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6"/>
            <a:extLst>
              <a:ext uri="{FF2B5EF4-FFF2-40B4-BE49-F238E27FC236}">
                <a16:creationId xmlns:a16="http://schemas.microsoft.com/office/drawing/2014/main" id="{235F4A26-A92C-4017-8BBA-FA803D747CE5}"/>
              </a:ext>
            </a:extLst>
          </p:cNvPr>
          <p:cNvSpPr/>
          <p:nvPr/>
        </p:nvSpPr>
        <p:spPr>
          <a:xfrm flipV="1">
            <a:off x="3316051" y="0"/>
            <a:ext cx="5738072" cy="3343575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6"/>
            <a:extLst>
              <a:ext uri="{FF2B5EF4-FFF2-40B4-BE49-F238E27FC236}">
                <a16:creationId xmlns:a16="http://schemas.microsoft.com/office/drawing/2014/main" id="{9F62150F-E0A9-4CEC-97F1-C1B399615A90}"/>
              </a:ext>
            </a:extLst>
          </p:cNvPr>
          <p:cNvSpPr/>
          <p:nvPr/>
        </p:nvSpPr>
        <p:spPr>
          <a:xfrm flipH="1" flipV="1">
            <a:off x="6461932" y="19609"/>
            <a:ext cx="5738453" cy="3323965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48112-61A8-41F5-A820-598C4BA8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889" y="-8390"/>
            <a:ext cx="4987275" cy="68962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E6D7B9-B964-446B-988D-57CDBCB21EC5}"/>
              </a:ext>
            </a:extLst>
          </p:cNvPr>
          <p:cNvSpPr/>
          <p:nvPr/>
        </p:nvSpPr>
        <p:spPr>
          <a:xfrm>
            <a:off x="4639056" y="8389"/>
            <a:ext cx="7544556" cy="68794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2149DC-C64E-444F-A541-EEDA3ADE8508}"/>
              </a:ext>
            </a:extLst>
          </p:cNvPr>
          <p:cNvSpPr/>
          <p:nvPr/>
        </p:nvSpPr>
        <p:spPr>
          <a:xfrm>
            <a:off x="5050172" y="484631"/>
            <a:ext cx="6813998" cy="588873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3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A254C-A57F-4E4A-910B-468A836A735C}"/>
              </a:ext>
            </a:extLst>
          </p:cNvPr>
          <p:cNvSpPr txBox="1"/>
          <p:nvPr/>
        </p:nvSpPr>
        <p:spPr>
          <a:xfrm>
            <a:off x="5563469" y="914924"/>
            <a:ext cx="6008915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PASSPORT COVER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50DD4-D118-480A-AF79-467CA7DA2C7E}"/>
              </a:ext>
            </a:extLst>
          </p:cNvPr>
          <p:cNvSpPr txBox="1"/>
          <p:nvPr/>
        </p:nvSpPr>
        <p:spPr>
          <a:xfrm>
            <a:off x="5563469" y="1657609"/>
            <a:ext cx="600891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CUSTOM COVER FOR DISTRICT</a:t>
            </a:r>
            <a:r>
              <a:rPr lang="en-US" sz="2400" dirty="0"/>
              <a:t> </a:t>
            </a:r>
            <a:r>
              <a:rPr lang="en-US" sz="2400" i="1" dirty="0"/>
              <a:t>(left)</a:t>
            </a:r>
          </a:p>
          <a:p>
            <a:r>
              <a:rPr lang="en-US" sz="2000" dirty="0"/>
              <a:t>Features Rotary.org and your District website</a:t>
            </a:r>
          </a:p>
          <a:p>
            <a:endParaRPr lang="en-US" sz="2000" dirty="0"/>
          </a:p>
          <a:p>
            <a:r>
              <a:rPr lang="en-US" sz="2000" b="1" dirty="0"/>
              <a:t>Options to consider: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Other Rotary resource page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Club website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Your choice of Rotary quote </a:t>
            </a:r>
            <a:r>
              <a:rPr lang="en-US" sz="1600" i="1" dirty="0"/>
              <a:t>(if space available)</a:t>
            </a:r>
          </a:p>
          <a:p>
            <a:endParaRPr lang="en-US" sz="2400" b="1" dirty="0"/>
          </a:p>
          <a:p>
            <a:r>
              <a:rPr lang="en-US" sz="2400" b="1" dirty="0"/>
              <a:t>QUOTE ON STANDARD COVER (BACK):</a:t>
            </a:r>
          </a:p>
          <a:p>
            <a:endParaRPr lang="en-US" dirty="0"/>
          </a:p>
          <a:p>
            <a:r>
              <a:rPr lang="en-US" sz="2000" dirty="0"/>
              <a:t>“Friendship is a natural and willing servant. There is no reason why the great power of friendship should not be harnessed to do its part in the world’s work.”</a:t>
            </a:r>
          </a:p>
          <a:p>
            <a:r>
              <a:rPr lang="en-US" sz="2000" dirty="0"/>
              <a:t>		Paul Harris (1912 Rotary Convention)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2DD4C-114D-47EC-8C68-176FE6D21D57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C4200859-B03A-4BEE-8609-71CF26131C9D}"/>
              </a:ext>
            </a:extLst>
          </p:cNvPr>
          <p:cNvSpPr/>
          <p:nvPr/>
        </p:nvSpPr>
        <p:spPr>
          <a:xfrm flipV="1">
            <a:off x="-228888" y="19610"/>
            <a:ext cx="12429276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1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hlinkClick r:id="rId2"/>
            <a:extLst>
              <a:ext uri="{FF2B5EF4-FFF2-40B4-BE49-F238E27FC236}">
                <a16:creationId xmlns:a16="http://schemas.microsoft.com/office/drawing/2014/main" id="{EC4F06F9-8793-4685-B083-A8D1A0873CB4}"/>
              </a:ext>
            </a:extLst>
          </p:cNvPr>
          <p:cNvSpPr/>
          <p:nvPr/>
        </p:nvSpPr>
        <p:spPr>
          <a:xfrm>
            <a:off x="8388" y="8388"/>
            <a:ext cx="4626925" cy="685799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2"/>
            <a:extLst>
              <a:ext uri="{FF2B5EF4-FFF2-40B4-BE49-F238E27FC236}">
                <a16:creationId xmlns:a16="http://schemas.microsoft.com/office/drawing/2014/main" id="{901A6CD2-1EC9-4FF5-B4C9-AF21548A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54" y="842107"/>
            <a:ext cx="3684191" cy="51737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2BBDD8-8D49-4D88-8935-FBC3DCA3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314" y="2"/>
            <a:ext cx="7556686" cy="6857998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9791D-0609-4DBB-8872-D44573556DDB}"/>
              </a:ext>
            </a:extLst>
          </p:cNvPr>
          <p:cNvSpPr/>
          <p:nvPr/>
        </p:nvSpPr>
        <p:spPr>
          <a:xfrm>
            <a:off x="4626926" y="-8383"/>
            <a:ext cx="755668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CDC2E4A-1535-4486-8F18-14993C1CD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018" y="260060"/>
            <a:ext cx="6456501" cy="55374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To order for your club:</a:t>
            </a:r>
            <a:b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b="1" i="1" dirty="0">
                <a:hlinkClick r:id="rId4"/>
              </a:rPr>
              <a:t>IrvineRotary.org/passport</a:t>
            </a:r>
            <a:b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Custom design, layout, printing, </a:t>
            </a:r>
            <a:r>
              <a:rPr lang="en-US" sz="4000" dirty="0"/>
              <a:t>and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shipping provided by 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Proceeds earmarked for support of </a:t>
            </a:r>
            <a:b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Rotary Foundation Global Grants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" name="Picture 6" descr="Image result for iloyal logo">
            <a:hlinkClick r:id="rId5"/>
            <a:extLst>
              <a:ext uri="{FF2B5EF4-FFF2-40B4-BE49-F238E27FC236}">
                <a16:creationId xmlns:a16="http://schemas.microsoft.com/office/drawing/2014/main" id="{A552DD24-E95B-46FA-8F1F-7D407AE1E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2" b="26233"/>
          <a:stretch/>
        </p:blipFill>
        <p:spPr bwMode="auto">
          <a:xfrm>
            <a:off x="7829982" y="3452236"/>
            <a:ext cx="2003038" cy="9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otary Club of Irvine">
            <a:hlinkClick r:id="rId2"/>
            <a:extLst>
              <a:ext uri="{FF2B5EF4-FFF2-40B4-BE49-F238E27FC236}">
                <a16:creationId xmlns:a16="http://schemas.microsoft.com/office/drawing/2014/main" id="{87A19CDC-5FBB-4813-8F41-76B51274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16" y="5682231"/>
            <a:ext cx="3040503" cy="7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8AA96E3F-1456-4CCD-A7BE-E3631372D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10" y="3556932"/>
            <a:ext cx="2003039" cy="446010"/>
          </a:xfrm>
          <a:prstGeom prst="rect">
            <a:avLst/>
          </a:prstGeom>
        </p:spPr>
      </p:pic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82EE0D12-0EDC-4CCD-816B-6EE4733DBEDB}"/>
              </a:ext>
            </a:extLst>
          </p:cNvPr>
          <p:cNvSpPr/>
          <p:nvPr/>
        </p:nvSpPr>
        <p:spPr>
          <a:xfrm flipV="1">
            <a:off x="-25767" y="0"/>
            <a:ext cx="4635313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/>
            <a:extLst>
              <a:ext uri="{FF2B5EF4-FFF2-40B4-BE49-F238E27FC236}">
                <a16:creationId xmlns:a16="http://schemas.microsoft.com/office/drawing/2014/main" id="{131475E9-710E-4AD0-9A3C-95E93208DA53}"/>
              </a:ext>
            </a:extLst>
          </p:cNvPr>
          <p:cNvSpPr/>
          <p:nvPr/>
        </p:nvSpPr>
        <p:spPr>
          <a:xfrm flipV="1">
            <a:off x="4669468" y="4457008"/>
            <a:ext cx="7574066" cy="235813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4"/>
            <a:extLst>
              <a:ext uri="{FF2B5EF4-FFF2-40B4-BE49-F238E27FC236}">
                <a16:creationId xmlns:a16="http://schemas.microsoft.com/office/drawing/2014/main" id="{4DDBFD36-54BF-4ED8-A993-F0C0AE23F361}"/>
              </a:ext>
            </a:extLst>
          </p:cNvPr>
          <p:cNvSpPr/>
          <p:nvPr/>
        </p:nvSpPr>
        <p:spPr>
          <a:xfrm flipV="1">
            <a:off x="4643701" y="8382"/>
            <a:ext cx="7574066" cy="342061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E6D7B9-B964-446B-988D-57CDBCB21EC5}"/>
              </a:ext>
            </a:extLst>
          </p:cNvPr>
          <p:cNvSpPr/>
          <p:nvPr/>
        </p:nvSpPr>
        <p:spPr>
          <a:xfrm>
            <a:off x="4639056" y="8389"/>
            <a:ext cx="7544556" cy="684122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2149DC-C64E-444F-A541-EEDA3ADE8508}"/>
              </a:ext>
            </a:extLst>
          </p:cNvPr>
          <p:cNvSpPr/>
          <p:nvPr/>
        </p:nvSpPr>
        <p:spPr>
          <a:xfrm>
            <a:off x="5050172" y="484631"/>
            <a:ext cx="6813998" cy="588873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A254C-A57F-4E4A-910B-468A836A735C}"/>
              </a:ext>
            </a:extLst>
          </p:cNvPr>
          <p:cNvSpPr txBox="1"/>
          <p:nvPr/>
        </p:nvSpPr>
        <p:spPr>
          <a:xfrm>
            <a:off x="5563469" y="914924"/>
            <a:ext cx="6008915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PASSPORT COVER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50DD4-D118-480A-AF79-467CA7DA2C7E}"/>
              </a:ext>
            </a:extLst>
          </p:cNvPr>
          <p:cNvSpPr txBox="1"/>
          <p:nvPr/>
        </p:nvSpPr>
        <p:spPr>
          <a:xfrm>
            <a:off x="5563469" y="1657609"/>
            <a:ext cx="60089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STANDARD COVER </a:t>
            </a:r>
            <a:r>
              <a:rPr lang="en-US" sz="2400" dirty="0"/>
              <a:t>(</a:t>
            </a:r>
            <a:r>
              <a:rPr lang="en-US" sz="2400" i="1" dirty="0"/>
              <a:t>left)</a:t>
            </a:r>
            <a:r>
              <a:rPr lang="en-US" sz="2400" dirty="0"/>
              <a:t> </a:t>
            </a:r>
          </a:p>
          <a:p>
            <a:r>
              <a:rPr lang="en-US" sz="2000" dirty="0"/>
              <a:t>Features Rotary International logo and Rotary quote. </a:t>
            </a:r>
          </a:p>
          <a:p>
            <a:endParaRPr lang="en-US" sz="2000" dirty="0"/>
          </a:p>
          <a:p>
            <a:r>
              <a:rPr lang="en-US" sz="2000" dirty="0"/>
              <a:t>“Rotary” is shown in quotes to emphasize this is not a passport to the organization, but to the experience and relationships we enjoy in Rotary.</a:t>
            </a:r>
          </a:p>
          <a:p>
            <a:endParaRPr lang="en-US" sz="2400" dirty="0"/>
          </a:p>
          <a:p>
            <a:r>
              <a:rPr lang="en-US" sz="2400" b="1" dirty="0"/>
              <a:t>QUOTE ON STANDARD COVER (FRONT):</a:t>
            </a:r>
          </a:p>
          <a:p>
            <a:endParaRPr lang="en-US" dirty="0"/>
          </a:p>
          <a:p>
            <a:r>
              <a:rPr lang="en-US" sz="2000" dirty="0"/>
              <a:t>“Rotary is without reality until we translate it into our lives and the lives of others. In short, you and I are Rotary.”</a:t>
            </a:r>
          </a:p>
          <a:p>
            <a:r>
              <a:rPr lang="en-US" sz="2000" dirty="0"/>
              <a:t>			J. </a:t>
            </a:r>
            <a:r>
              <a:rPr lang="en-US" sz="2000" dirty="0" err="1"/>
              <a:t>Edd</a:t>
            </a:r>
            <a:r>
              <a:rPr lang="en-US" sz="2000" dirty="0"/>
              <a:t> McLaughlin 1960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B74F7F-F3D4-4A02-A362-18F524CEE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9" y="-1"/>
            <a:ext cx="4647445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4BA3F2-06BF-4981-96AD-6F8BA9F43773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A249F544-7C05-4C43-85CF-D1F6CFBF6DD3}"/>
              </a:ext>
            </a:extLst>
          </p:cNvPr>
          <p:cNvSpPr/>
          <p:nvPr/>
        </p:nvSpPr>
        <p:spPr>
          <a:xfrm flipV="1">
            <a:off x="6096" y="19610"/>
            <a:ext cx="12192000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8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E6D7B9-B964-446B-988D-57CDBCB21EC5}"/>
              </a:ext>
            </a:extLst>
          </p:cNvPr>
          <p:cNvSpPr/>
          <p:nvPr/>
        </p:nvSpPr>
        <p:spPr>
          <a:xfrm>
            <a:off x="4639056" y="8389"/>
            <a:ext cx="7544556" cy="684122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E3CA9CA8-345C-4AA8-AACF-250D853A8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39055" cy="6858000"/>
          </a:xfrm>
          <a:prstGeom prst="rect">
            <a:avLst/>
          </a:prstGeom>
          <a:effectLst/>
        </p:spPr>
      </p:pic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6DDC12-FF54-469D-9C53-E985FC5E3D49}"/>
              </a:ext>
            </a:extLst>
          </p:cNvPr>
          <p:cNvSpPr/>
          <p:nvPr/>
        </p:nvSpPr>
        <p:spPr>
          <a:xfrm>
            <a:off x="5066950" y="484631"/>
            <a:ext cx="6649014" cy="588873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585F1-855E-40BE-A29F-AC0434C0BEAA}"/>
              </a:ext>
            </a:extLst>
          </p:cNvPr>
          <p:cNvSpPr txBox="1"/>
          <p:nvPr/>
        </p:nvSpPr>
        <p:spPr>
          <a:xfrm>
            <a:off x="5563468" y="1723195"/>
            <a:ext cx="5856515" cy="4363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CUSTOM CLUB OR DISTRICT COVER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Customize anything on the cover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Change the background color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Change the passport title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Feature your club or district logo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Specify either a Welcome message or the Rotary quote of your choice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RESOURCES FOR ROTARY QUOTES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hlinkClick r:id="rId4"/>
              </a:rPr>
              <a:t>PDF with 100 Rotary Quotes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hlinkClick r:id="rId5"/>
              </a:rPr>
              <a:t>Rotary Quotes of the Week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BC14E-22F7-4EB6-946D-56469C092E14}"/>
              </a:ext>
            </a:extLst>
          </p:cNvPr>
          <p:cNvSpPr txBox="1"/>
          <p:nvPr/>
        </p:nvSpPr>
        <p:spPr>
          <a:xfrm>
            <a:off x="5563469" y="914924"/>
            <a:ext cx="6008915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PASSPORT COVER OPTIONS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81DA2-ED7C-4BE8-84A6-28305B58BDC8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1F958546-507C-4F63-863E-F11AA9E1FDED}"/>
              </a:ext>
            </a:extLst>
          </p:cNvPr>
          <p:cNvSpPr/>
          <p:nvPr/>
        </p:nvSpPr>
        <p:spPr>
          <a:xfrm flipV="1">
            <a:off x="6096" y="19610"/>
            <a:ext cx="12192000" cy="4871172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E6D7B9-B964-446B-988D-57CDBCB21EC5}"/>
              </a:ext>
            </a:extLst>
          </p:cNvPr>
          <p:cNvSpPr/>
          <p:nvPr/>
        </p:nvSpPr>
        <p:spPr>
          <a:xfrm>
            <a:off x="4639056" y="8389"/>
            <a:ext cx="7544556" cy="684122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6DDC12-FF54-469D-9C53-E985FC5E3D49}"/>
              </a:ext>
            </a:extLst>
          </p:cNvPr>
          <p:cNvSpPr/>
          <p:nvPr/>
        </p:nvSpPr>
        <p:spPr>
          <a:xfrm>
            <a:off x="5066950" y="484631"/>
            <a:ext cx="6649014" cy="588873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585F1-855E-40BE-A29F-AC0434C0BEAA}"/>
              </a:ext>
            </a:extLst>
          </p:cNvPr>
          <p:cNvSpPr txBox="1"/>
          <p:nvPr/>
        </p:nvSpPr>
        <p:spPr>
          <a:xfrm>
            <a:off x="5563468" y="1723195"/>
            <a:ext cx="5856515" cy="4363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Reduces confusion and information overload for new and current members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Allows new members to take bite-sized pieces of the pie as they experience Rotary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Answers FAQ’s of new members in a series of short discussions spanning several months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members are not left to their own devices to discover Rotary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Members are guided by a mentor, who introduces them to club leaders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Club leaders engage and coach, so the new member experience is welcoming and pleasant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BC14E-22F7-4EB6-946D-56469C092E14}"/>
              </a:ext>
            </a:extLst>
          </p:cNvPr>
          <p:cNvSpPr txBox="1"/>
          <p:nvPr/>
        </p:nvSpPr>
        <p:spPr>
          <a:xfrm>
            <a:off x="5563469" y="914924"/>
            <a:ext cx="6008915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WHY THE PASSPORT?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4D902-CEA6-4846-9E68-6D83B207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320" y="-4937"/>
            <a:ext cx="4801375" cy="6854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BAD40D-628B-4314-95C5-EF36A8770FFE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8585D89A-ABAB-440C-A179-20469A906B5C}"/>
              </a:ext>
            </a:extLst>
          </p:cNvPr>
          <p:cNvSpPr/>
          <p:nvPr/>
        </p:nvSpPr>
        <p:spPr>
          <a:xfrm flipV="1">
            <a:off x="-162321" y="19610"/>
            <a:ext cx="12345933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380333-AF3B-47CF-A801-19BC97FF5D81}"/>
              </a:ext>
            </a:extLst>
          </p:cNvPr>
          <p:cNvSpPr/>
          <p:nvPr/>
        </p:nvSpPr>
        <p:spPr>
          <a:xfrm>
            <a:off x="0" y="0"/>
            <a:ext cx="656858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22F352-74AE-4615-9FD1-907E9C9328CD}"/>
              </a:ext>
            </a:extLst>
          </p:cNvPr>
          <p:cNvSpPr/>
          <p:nvPr/>
        </p:nvSpPr>
        <p:spPr>
          <a:xfrm>
            <a:off x="246077" y="1040787"/>
            <a:ext cx="6008915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F048A-6376-4626-AF96-60017A24620C}"/>
              </a:ext>
            </a:extLst>
          </p:cNvPr>
          <p:cNvGrpSpPr/>
          <p:nvPr/>
        </p:nvGrpSpPr>
        <p:grpSpPr>
          <a:xfrm>
            <a:off x="458596" y="1247924"/>
            <a:ext cx="5645792" cy="4093828"/>
            <a:chOff x="1" y="-12984"/>
            <a:chExt cx="5559275" cy="40159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3DEA12-0A9E-4850-814F-D27801F8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8390"/>
              <a:ext cx="2890512" cy="40113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98B096-74D7-4747-94A8-9DBB846E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410" y="-12984"/>
              <a:ext cx="2867866" cy="401598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7DAD62-E8C0-4524-AA4E-809D91FFFC73}"/>
              </a:ext>
            </a:extLst>
          </p:cNvPr>
          <p:cNvSpPr txBox="1"/>
          <p:nvPr/>
        </p:nvSpPr>
        <p:spPr>
          <a:xfrm>
            <a:off x="6781099" y="1040786"/>
            <a:ext cx="5164824" cy="541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Provide a quick reference to the values that define us as Rotarians.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Gives Rotarians a pocket size reference as they learn and introduce their families and colleagues to the ideals or Rotary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Introduces new members to the core tenants of the Rotary brand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 new and current members on guiding priorities as they grow as Rotary leaders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Easily communicate expectations for Rotarian speech and behavior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8479D-0E73-4D53-9E03-0E694900DAE3}"/>
              </a:ext>
            </a:extLst>
          </p:cNvPr>
          <p:cNvSpPr txBox="1"/>
          <p:nvPr/>
        </p:nvSpPr>
        <p:spPr>
          <a:xfrm>
            <a:off x="6663654" y="191587"/>
            <a:ext cx="553673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CORE VALUES COME FIRST</a:t>
            </a:r>
            <a:endParaRPr lang="en-US" sz="3700" b="1" kern="1200" dirty="0">
              <a:solidFill>
                <a:schemeClr val="accent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A63A8F-5AD4-4423-9F24-2BAF8DD6C2EE}"/>
              </a:ext>
            </a:extLst>
          </p:cNvPr>
          <p:cNvCxnSpPr/>
          <p:nvPr/>
        </p:nvCxnSpPr>
        <p:spPr>
          <a:xfrm>
            <a:off x="3259002" y="1247924"/>
            <a:ext cx="0" cy="40938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271EC6-0A39-4ADB-939D-A35F1BA8D761}"/>
              </a:ext>
            </a:extLst>
          </p:cNvPr>
          <p:cNvSpPr txBox="1"/>
          <p:nvPr/>
        </p:nvSpPr>
        <p:spPr>
          <a:xfrm>
            <a:off x="3171032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5" name="Rectangle 14">
            <a:hlinkClick r:id="rId5"/>
            <a:extLst>
              <a:ext uri="{FF2B5EF4-FFF2-40B4-BE49-F238E27FC236}">
                <a16:creationId xmlns:a16="http://schemas.microsoft.com/office/drawing/2014/main" id="{6F09E9E8-1D51-482F-8C0E-B96F57F65800}"/>
              </a:ext>
            </a:extLst>
          </p:cNvPr>
          <p:cNvSpPr/>
          <p:nvPr/>
        </p:nvSpPr>
        <p:spPr>
          <a:xfrm flipV="1">
            <a:off x="8388" y="19610"/>
            <a:ext cx="12189708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380333-AF3B-47CF-A801-19BC97FF5D81}"/>
              </a:ext>
            </a:extLst>
          </p:cNvPr>
          <p:cNvSpPr/>
          <p:nvPr/>
        </p:nvSpPr>
        <p:spPr>
          <a:xfrm>
            <a:off x="5746458" y="8389"/>
            <a:ext cx="643715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22F352-74AE-4615-9FD1-907E9C9328CD}"/>
              </a:ext>
            </a:extLst>
          </p:cNvPr>
          <p:cNvSpPr/>
          <p:nvPr/>
        </p:nvSpPr>
        <p:spPr>
          <a:xfrm>
            <a:off x="6026091" y="1093955"/>
            <a:ext cx="5888686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DAD62-E8C0-4524-AA4E-809D91FFFC73}"/>
              </a:ext>
            </a:extLst>
          </p:cNvPr>
          <p:cNvSpPr txBox="1"/>
          <p:nvPr/>
        </p:nvSpPr>
        <p:spPr>
          <a:xfrm>
            <a:off x="229297" y="1270803"/>
            <a:ext cx="5304863" cy="5418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Passport is: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tool for new Rotarians to explore the structure and inter-workings of: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Rotary Club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Rotary District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Programs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Rotary Foundation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tool for leaders to engage new members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New members meet with their Mentor, then: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Discover the club vision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Master Rotary account administration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Learn about club projects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Engage their network with Rotary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Discover the Rotary Foundation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Participate in projects and social activities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Give feedback about their member experience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8479D-0E73-4D53-9E03-0E694900DAE3}"/>
              </a:ext>
            </a:extLst>
          </p:cNvPr>
          <p:cNvSpPr txBox="1"/>
          <p:nvPr/>
        </p:nvSpPr>
        <p:spPr>
          <a:xfrm>
            <a:off x="8388" y="427954"/>
            <a:ext cx="560664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ENGAGE MEMBERS</a:t>
            </a:r>
            <a:endParaRPr lang="en-US" sz="3700" b="1" kern="1200" dirty="0">
              <a:solidFill>
                <a:schemeClr val="accent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CA9F8A-84D4-4300-AF76-22A1D1464FF7}"/>
              </a:ext>
            </a:extLst>
          </p:cNvPr>
          <p:cNvGrpSpPr/>
          <p:nvPr/>
        </p:nvGrpSpPr>
        <p:grpSpPr>
          <a:xfrm>
            <a:off x="6202279" y="1328002"/>
            <a:ext cx="5528963" cy="4096512"/>
            <a:chOff x="4381050" y="1041600"/>
            <a:chExt cx="6652671" cy="4774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E58013A-963A-4ED6-9474-2FAE9ABE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050" y="1041600"/>
              <a:ext cx="3429900" cy="4774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A41728-AF55-416A-96DC-5A5936EE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3821" y="1041600"/>
              <a:ext cx="3429900" cy="477480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5EF29C-E5E6-40B4-8840-03CCB3688EAC}"/>
              </a:ext>
            </a:extLst>
          </p:cNvPr>
          <p:cNvCxnSpPr/>
          <p:nvPr/>
        </p:nvCxnSpPr>
        <p:spPr>
          <a:xfrm>
            <a:off x="8840534" y="1300973"/>
            <a:ext cx="0" cy="40938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5862B6-4D55-4C72-8EDF-4D970A19035D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9" name="Rectangle 18">
            <a:hlinkClick r:id="rId5"/>
            <a:extLst>
              <a:ext uri="{FF2B5EF4-FFF2-40B4-BE49-F238E27FC236}">
                <a16:creationId xmlns:a16="http://schemas.microsoft.com/office/drawing/2014/main" id="{D6A1AF60-D904-4D86-8844-40CEFCF4331A}"/>
              </a:ext>
            </a:extLst>
          </p:cNvPr>
          <p:cNvSpPr/>
          <p:nvPr/>
        </p:nvSpPr>
        <p:spPr>
          <a:xfrm flipV="1">
            <a:off x="0" y="19610"/>
            <a:ext cx="12198096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4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DAD62-E8C0-4524-AA4E-809D91FFFC73}"/>
              </a:ext>
            </a:extLst>
          </p:cNvPr>
          <p:cNvSpPr txBox="1"/>
          <p:nvPr/>
        </p:nvSpPr>
        <p:spPr>
          <a:xfrm>
            <a:off x="6781099" y="1040786"/>
            <a:ext cx="5164824" cy="5418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Passport mimics many traditional ‘blue badge’ activities while guiding new and current members in mutual discovery.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Club leaders and members learn about the new Rotarian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leader shares opportunity for the new member to engage in projects that match the members’ interests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Leaders gain understanding of member passions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Sharing of ideas helps the club improve existing projects while increasing members’ feelings of relevance and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8479D-0E73-4D53-9E03-0E694900DAE3}"/>
              </a:ext>
            </a:extLst>
          </p:cNvPr>
          <p:cNvSpPr txBox="1"/>
          <p:nvPr/>
        </p:nvSpPr>
        <p:spPr>
          <a:xfrm>
            <a:off x="6663654" y="191587"/>
            <a:ext cx="553673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CLUB DISCOVERY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3C45D8-3642-47E4-B599-655AC5D74A6B}"/>
              </a:ext>
            </a:extLst>
          </p:cNvPr>
          <p:cNvSpPr/>
          <p:nvPr/>
        </p:nvSpPr>
        <p:spPr>
          <a:xfrm>
            <a:off x="8388" y="8389"/>
            <a:ext cx="643715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FD693-0B56-40C5-B998-CACCDB8C3379}"/>
              </a:ext>
            </a:extLst>
          </p:cNvPr>
          <p:cNvSpPr/>
          <p:nvPr/>
        </p:nvSpPr>
        <p:spPr>
          <a:xfrm>
            <a:off x="288021" y="1093955"/>
            <a:ext cx="5888686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B00F96-9A44-4881-9193-507CD67E67B0}"/>
              </a:ext>
            </a:extLst>
          </p:cNvPr>
          <p:cNvGrpSpPr/>
          <p:nvPr/>
        </p:nvGrpSpPr>
        <p:grpSpPr>
          <a:xfrm>
            <a:off x="494486" y="1298876"/>
            <a:ext cx="5512031" cy="4095925"/>
            <a:chOff x="589226" y="1199439"/>
            <a:chExt cx="6666268" cy="47863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F37EF5-E7CB-449F-9E44-85C59E767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226" y="1199445"/>
              <a:ext cx="3429896" cy="47863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22429C-3836-4AF0-8CF6-A3D454DBB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598" y="1199439"/>
              <a:ext cx="3429896" cy="4786328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44DCF1-6A74-4A8A-8E82-9A18BF13D6AE}"/>
              </a:ext>
            </a:extLst>
          </p:cNvPr>
          <p:cNvCxnSpPr/>
          <p:nvPr/>
        </p:nvCxnSpPr>
        <p:spPr>
          <a:xfrm>
            <a:off x="3102464" y="1300973"/>
            <a:ext cx="0" cy="40938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1CFC41-64A2-49B0-9706-4EB5C34DED82}"/>
              </a:ext>
            </a:extLst>
          </p:cNvPr>
          <p:cNvSpPr txBox="1"/>
          <p:nvPr/>
        </p:nvSpPr>
        <p:spPr>
          <a:xfrm>
            <a:off x="3053586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4" name="Rectangle 13">
            <a:hlinkClick r:id="rId5"/>
            <a:extLst>
              <a:ext uri="{FF2B5EF4-FFF2-40B4-BE49-F238E27FC236}">
                <a16:creationId xmlns:a16="http://schemas.microsoft.com/office/drawing/2014/main" id="{6C6601B4-A465-4B9F-8FB5-8841B1651CB1}"/>
              </a:ext>
            </a:extLst>
          </p:cNvPr>
          <p:cNvSpPr/>
          <p:nvPr/>
        </p:nvSpPr>
        <p:spPr>
          <a:xfrm flipV="1">
            <a:off x="0" y="19609"/>
            <a:ext cx="12198096" cy="5744436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380333-AF3B-47CF-A801-19BC97FF5D81}"/>
              </a:ext>
            </a:extLst>
          </p:cNvPr>
          <p:cNvSpPr/>
          <p:nvPr/>
        </p:nvSpPr>
        <p:spPr>
          <a:xfrm>
            <a:off x="5746458" y="8389"/>
            <a:ext cx="643715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22F352-74AE-4615-9FD1-907E9C9328CD}"/>
              </a:ext>
            </a:extLst>
          </p:cNvPr>
          <p:cNvSpPr/>
          <p:nvPr/>
        </p:nvSpPr>
        <p:spPr>
          <a:xfrm>
            <a:off x="6026091" y="1093955"/>
            <a:ext cx="5888686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FB89D-BE14-4165-A650-F8C6526FC069}"/>
              </a:ext>
            </a:extLst>
          </p:cNvPr>
          <p:cNvSpPr txBox="1"/>
          <p:nvPr/>
        </p:nvSpPr>
        <p:spPr>
          <a:xfrm>
            <a:off x="237945" y="1193148"/>
            <a:ext cx="5296215" cy="5418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Passport bridges engagement gaps by outlining talking points for international service, public image, and club programs.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Familiarize new Rotarians with a better understanding of international projects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Encourage giving, project leadership, and partnerships with a full understanding of grants and idea sharing tools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value by highlighting each member on social media channels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 program processes and relevance by speaking with members about the potential for new programs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45358-DDC1-44EA-93E7-AFEA54FA4988}"/>
              </a:ext>
            </a:extLst>
          </p:cNvPr>
          <p:cNvSpPr txBox="1"/>
          <p:nvPr/>
        </p:nvSpPr>
        <p:spPr>
          <a:xfrm>
            <a:off x="120501" y="343949"/>
            <a:ext cx="553673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FACILITATE LEADERSHIP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E669B6-0B43-4E39-B629-6D816109C329}"/>
              </a:ext>
            </a:extLst>
          </p:cNvPr>
          <p:cNvGrpSpPr/>
          <p:nvPr/>
        </p:nvGrpSpPr>
        <p:grpSpPr>
          <a:xfrm>
            <a:off x="6157518" y="1300973"/>
            <a:ext cx="5626807" cy="4093828"/>
            <a:chOff x="4381050" y="1044483"/>
            <a:chExt cx="6606322" cy="47690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783655-2CD8-432C-B491-D6B967632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050" y="1044483"/>
              <a:ext cx="3429900" cy="47690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FA1EA9-783B-44B9-BF00-F796D2E70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1741" y="1044483"/>
              <a:ext cx="3405631" cy="4769034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5EF29C-E5E6-40B4-8840-03CCB3688EAC}"/>
              </a:ext>
            </a:extLst>
          </p:cNvPr>
          <p:cNvCxnSpPr/>
          <p:nvPr/>
        </p:nvCxnSpPr>
        <p:spPr>
          <a:xfrm>
            <a:off x="8940906" y="1300973"/>
            <a:ext cx="0" cy="40938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88130C-AAD9-492B-A17B-BEDAB1830EEB}"/>
              </a:ext>
            </a:extLst>
          </p:cNvPr>
          <p:cNvSpPr txBox="1"/>
          <p:nvPr/>
        </p:nvSpPr>
        <p:spPr>
          <a:xfrm>
            <a:off x="8716161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401ECB6D-5175-498D-B9D2-C029FAE57846}"/>
              </a:ext>
            </a:extLst>
          </p:cNvPr>
          <p:cNvSpPr/>
          <p:nvPr/>
        </p:nvSpPr>
        <p:spPr>
          <a:xfrm flipV="1">
            <a:off x="0" y="19610"/>
            <a:ext cx="12198095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1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EA0B319F-31F5-4302-9C39-18A153D695C5}"/>
              </a:ext>
            </a:extLst>
          </p:cNvPr>
          <p:cNvSpPr/>
          <p:nvPr/>
        </p:nvSpPr>
        <p:spPr>
          <a:xfrm>
            <a:off x="8388" y="8389"/>
            <a:ext cx="12192000" cy="335560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DAD62-E8C0-4524-AA4E-809D91FFFC73}"/>
              </a:ext>
            </a:extLst>
          </p:cNvPr>
          <p:cNvSpPr txBox="1"/>
          <p:nvPr/>
        </p:nvSpPr>
        <p:spPr>
          <a:xfrm>
            <a:off x="6725174" y="1040786"/>
            <a:ext cx="5273881" cy="541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Passport guides introductory discussions about the Rotary Foundation.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Additional tools are recommended as discussion supplements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recent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TRF Annual Report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End Polio Now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materials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Your Rotary Legacy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brochure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Paul Harris Society brochure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North America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|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International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Rotary Direct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enrollment form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 simplified information regarding recognition levels that makes it easy for new Rotarians to understand Foundation giving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8479D-0E73-4D53-9E03-0E694900DAE3}"/>
              </a:ext>
            </a:extLst>
          </p:cNvPr>
          <p:cNvSpPr txBox="1"/>
          <p:nvPr/>
        </p:nvSpPr>
        <p:spPr>
          <a:xfrm>
            <a:off x="6554597" y="184558"/>
            <a:ext cx="5536734" cy="66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accent4"/>
                </a:solidFill>
                <a:latin typeface="Arial Black" panose="020B0A04020102020204" pitchFamily="34" charset="0"/>
                <a:ea typeface="+mj-ea"/>
                <a:cs typeface="+mj-cs"/>
              </a:rPr>
              <a:t>FOUNDATION CLARITY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3C45D8-3642-47E4-B599-655AC5D74A6B}"/>
              </a:ext>
            </a:extLst>
          </p:cNvPr>
          <p:cNvSpPr/>
          <p:nvPr/>
        </p:nvSpPr>
        <p:spPr>
          <a:xfrm>
            <a:off x="8388" y="8389"/>
            <a:ext cx="643715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FD693-0B56-40C5-B998-CACCDB8C3379}"/>
              </a:ext>
            </a:extLst>
          </p:cNvPr>
          <p:cNvSpPr/>
          <p:nvPr/>
        </p:nvSpPr>
        <p:spPr>
          <a:xfrm>
            <a:off x="288021" y="1093955"/>
            <a:ext cx="5888686" cy="456460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44DCF1-6A74-4A8A-8E82-9A18BF13D6AE}"/>
              </a:ext>
            </a:extLst>
          </p:cNvPr>
          <p:cNvCxnSpPr/>
          <p:nvPr/>
        </p:nvCxnSpPr>
        <p:spPr>
          <a:xfrm>
            <a:off x="3102464" y="1300973"/>
            <a:ext cx="0" cy="40938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E960418-F921-45CA-B2B4-84EBDE562716}"/>
              </a:ext>
            </a:extLst>
          </p:cNvPr>
          <p:cNvGrpSpPr/>
          <p:nvPr/>
        </p:nvGrpSpPr>
        <p:grpSpPr>
          <a:xfrm>
            <a:off x="462190" y="1287739"/>
            <a:ext cx="5529547" cy="4177038"/>
            <a:chOff x="938365" y="1298090"/>
            <a:chExt cx="6669649" cy="47921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AB6A01-9C16-4A43-9DA2-BCDA7EA58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8365" y="1300973"/>
              <a:ext cx="3453075" cy="47863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F18E41-D5A1-4206-8116-425697C2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78114" y="1298090"/>
              <a:ext cx="3429900" cy="47921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67767FA-176F-4C69-973A-5D2ADDEFBA98}"/>
              </a:ext>
            </a:extLst>
          </p:cNvPr>
          <p:cNvSpPr txBox="1"/>
          <p:nvPr/>
        </p:nvSpPr>
        <p:spPr>
          <a:xfrm>
            <a:off x="3036808" y="6530613"/>
            <a:ext cx="339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© Rotary Club of Irvine. All Rights Reserved.</a:t>
            </a:r>
          </a:p>
        </p:txBody>
      </p:sp>
      <p:sp>
        <p:nvSpPr>
          <p:cNvPr id="16" name="Rectangle 15">
            <a:hlinkClick r:id="rId11"/>
            <a:extLst>
              <a:ext uri="{FF2B5EF4-FFF2-40B4-BE49-F238E27FC236}">
                <a16:creationId xmlns:a16="http://schemas.microsoft.com/office/drawing/2014/main" id="{B8E98848-7082-4160-9918-B7E513797AA3}"/>
              </a:ext>
            </a:extLst>
          </p:cNvPr>
          <p:cNvSpPr/>
          <p:nvPr/>
        </p:nvSpPr>
        <p:spPr>
          <a:xfrm flipV="1">
            <a:off x="-162321" y="19610"/>
            <a:ext cx="6607861" cy="6815148"/>
          </a:xfrm>
          <a:prstGeom prst="rect">
            <a:avLst/>
          </a:prstGeom>
          <a:solidFill>
            <a:srgbClr val="E9EBF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5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985</Words>
  <Application>Microsoft Office PowerPoint</Application>
  <PresentationFormat>Widescreen</PresentationFormat>
  <Paragraphs>140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Wingdings</vt:lpstr>
      <vt:lpstr>Office Theme</vt:lpstr>
      <vt:lpstr>The New Rotarian Passport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order for your club: IrvineRotary.org/passport  Custom design, layout, printing, and shipping provided by   Proceeds earmarked for support of  Rotary Foundation Global Grants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Rotarian Passport</dc:title>
  <dc:creator>Resolute Ventures</dc:creator>
  <cp:lastModifiedBy>iLoyal Marketing</cp:lastModifiedBy>
  <cp:revision>47</cp:revision>
  <dcterms:created xsi:type="dcterms:W3CDTF">2019-10-03T22:34:48Z</dcterms:created>
  <dcterms:modified xsi:type="dcterms:W3CDTF">2024-08-29T04:56:39Z</dcterms:modified>
</cp:coreProperties>
</file>